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88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91" r:id="rId16"/>
    <p:sldId id="292" r:id="rId17"/>
    <p:sldId id="293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7"/>
    <p:restoredTop sz="94613"/>
  </p:normalViewPr>
  <p:slideViewPr>
    <p:cSldViewPr snapToGrid="0" snapToObjects="1">
      <p:cViewPr varScale="1">
        <p:scale>
          <a:sx n="121" d="100"/>
          <a:sy n="121" d="100"/>
        </p:scale>
        <p:origin x="168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1/24/19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1/24/19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/>
              <a:t>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59A46B-3735-7A40-BFAF-78527A0E6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B076C-44C3-FE4B-8771-AFCD73325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3024351"/>
            <a:ext cx="8825658" cy="3329581"/>
          </a:xfrm>
        </p:spPr>
        <p:txBody>
          <a:bodyPr/>
          <a:lstStyle/>
          <a:p>
            <a:r>
              <a:rPr lang="fr-FR" dirty="0"/>
              <a:t>Briefing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188D8-2768-7C46-9507-E7716D53C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6353932"/>
            <a:ext cx="9772125" cy="861420"/>
          </a:xfrm>
        </p:spPr>
        <p:txBody>
          <a:bodyPr/>
          <a:lstStyle/>
          <a:p>
            <a:r>
              <a:rPr lang="fr-FR" dirty="0"/>
              <a:t>Les planeurs de puivert - 2019</a:t>
            </a:r>
          </a:p>
        </p:txBody>
      </p:sp>
    </p:spTree>
    <p:extLst>
      <p:ext uri="{BB962C8B-B14F-4D97-AF65-F5344CB8AC3E}">
        <p14:creationId xmlns:p14="http://schemas.microsoft.com/office/powerpoint/2010/main" val="3902319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6E55-A6CB-C240-9F41-151443A82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41765"/>
            <a:ext cx="8825657" cy="566738"/>
          </a:xfrm>
        </p:spPr>
        <p:txBody>
          <a:bodyPr/>
          <a:lstStyle/>
          <a:p>
            <a:r>
              <a:rPr lang="fr-FR" dirty="0"/>
              <a:t>Retour des planeurs sur le taxiway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E84650C-515B-CA42-B1CB-45AB4D1197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390" b="13390"/>
          <a:stretch>
            <a:fillRect/>
          </a:stretch>
        </p:blipFill>
        <p:spPr>
          <a:xfrm>
            <a:off x="1154955" y="385763"/>
            <a:ext cx="8825658" cy="364066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26985-928F-C04E-97B6-A7D3F4FC5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4823839"/>
            <a:ext cx="8825656" cy="1846812"/>
          </a:xfrm>
        </p:spPr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fr-FR" sz="1600" dirty="0"/>
              <a:t>Remonter les planeurs manuellement ou avec la voiture</a:t>
            </a:r>
          </a:p>
          <a:p>
            <a:pPr marL="171450" indent="-171450">
              <a:buFontTx/>
              <a:buChar char="-"/>
            </a:pPr>
            <a:r>
              <a:rPr lang="fr-FR" sz="1600" dirty="0"/>
              <a:t>Même configuration : une personne à l’aile, une pour tracter en voiture ou pousser</a:t>
            </a:r>
          </a:p>
          <a:p>
            <a:pPr marL="171450" indent="-171450">
              <a:buFontTx/>
              <a:buChar char="-"/>
            </a:pPr>
            <a:r>
              <a:rPr lang="fr-FR" sz="1600" dirty="0"/>
              <a:t>Nettoyage, démoustiquage et houssage à ne pas oublier</a:t>
            </a:r>
          </a:p>
          <a:p>
            <a:pPr marL="171450" indent="-171450">
              <a:buFontTx/>
              <a:buChar char="-"/>
            </a:pPr>
            <a:r>
              <a:rPr lang="fr-FR" sz="1600" dirty="0"/>
              <a:t>Rangement des parachutes dans le hangar, batteries au local chargeur</a:t>
            </a:r>
          </a:p>
          <a:p>
            <a:pPr marL="171450" indent="-171450">
              <a:buFontTx/>
              <a:buChar char="-"/>
            </a:pPr>
            <a:r>
              <a:rPr lang="fr-FR" sz="1600" dirty="0"/>
              <a:t>Remplissage des carnets de vol</a:t>
            </a:r>
          </a:p>
          <a:p>
            <a:pPr marL="171450" indent="-171450">
              <a:buFontTx/>
              <a:buChar char="-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69646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71BCE-8D08-F542-A15F-1A8CB7CA9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3024351"/>
            <a:ext cx="10357107" cy="3329581"/>
          </a:xfrm>
        </p:spPr>
        <p:txBody>
          <a:bodyPr/>
          <a:lstStyle/>
          <a:p>
            <a:r>
              <a:rPr lang="fr-FR" sz="6000" dirty="0"/>
              <a:t>Le treuil et le remorqueur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468FB-0053-8147-8198-5F674BC1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931" y="859343"/>
            <a:ext cx="7669152" cy="43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84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62045-48C0-AF41-930B-2D7A2531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07" y="1143000"/>
            <a:ext cx="5092906" cy="1574808"/>
          </a:xfrm>
        </p:spPr>
        <p:txBody>
          <a:bodyPr/>
          <a:lstStyle/>
          <a:p>
            <a:r>
              <a:rPr lang="fr-FR" dirty="0"/>
              <a:t>Le remorqueur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958F80-5283-2444-AF7E-E2AC3C9B21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666913" y="2231465"/>
            <a:ext cx="4654856" cy="348353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F356B-3C53-7641-BC9C-876D36624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843463"/>
            <a:ext cx="5091859" cy="2871537"/>
          </a:xfrm>
        </p:spPr>
        <p:txBody>
          <a:bodyPr>
            <a:normAutofit/>
          </a:bodyPr>
          <a:lstStyle/>
          <a:p>
            <a:r>
              <a:rPr lang="fr-FR" dirty="0"/>
              <a:t>Comportement autour du remorqueur</a:t>
            </a:r>
          </a:p>
          <a:p>
            <a:pPr marL="285750" indent="-285750">
              <a:buFontTx/>
              <a:buChar char="-"/>
            </a:pPr>
            <a:r>
              <a:rPr lang="fr-FR" dirty="0"/>
              <a:t>Dérouler le câble</a:t>
            </a:r>
          </a:p>
          <a:p>
            <a:pPr marL="285750" indent="-285750">
              <a:buFontTx/>
              <a:buChar char="-"/>
            </a:pPr>
            <a:r>
              <a:rPr lang="fr-FR" dirty="0"/>
              <a:t>L’attacher dans le crochet de queue et agiter la gouverne direction pour avertir le pilote</a:t>
            </a:r>
          </a:p>
          <a:p>
            <a:pPr marL="285750" indent="-285750">
              <a:buFontTx/>
              <a:buChar char="-"/>
            </a:pPr>
            <a:r>
              <a:rPr lang="fr-FR" dirty="0"/>
              <a:t>Ne jamais passer devant le remorqueur quand l’hélice est en marche</a:t>
            </a:r>
          </a:p>
          <a:p>
            <a:pPr marL="285750" indent="-285750">
              <a:buFontTx/>
              <a:buChar char="-"/>
            </a:pPr>
            <a:r>
              <a:rPr lang="fr-FR" dirty="0"/>
              <a:t>Ne pas déconcentrer le pilote</a:t>
            </a:r>
          </a:p>
          <a:p>
            <a:pPr marL="285750" indent="-285750">
              <a:buFontTx/>
              <a:buChar char="-"/>
            </a:pPr>
            <a:r>
              <a:rPr lang="fr-FR" dirty="0"/>
              <a:t>Quand on va chercher le câble, ne pas attendre au milieu de la piste</a:t>
            </a:r>
          </a:p>
        </p:txBody>
      </p:sp>
    </p:spTree>
    <p:extLst>
      <p:ext uri="{BB962C8B-B14F-4D97-AF65-F5344CB8AC3E}">
        <p14:creationId xmlns:p14="http://schemas.microsoft.com/office/powerpoint/2010/main" val="2563906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62045-48C0-AF41-930B-2D7A2531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07" y="1143000"/>
            <a:ext cx="5092906" cy="1574808"/>
          </a:xfrm>
        </p:spPr>
        <p:txBody>
          <a:bodyPr/>
          <a:lstStyle/>
          <a:p>
            <a:r>
              <a:rPr lang="fr-FR" dirty="0"/>
              <a:t>Le treuil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958F80-5283-2444-AF7E-E2AC3C9B21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666913" y="2232606"/>
            <a:ext cx="4654856" cy="348125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F356B-3C53-7641-BC9C-876D36624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843463"/>
            <a:ext cx="5091859" cy="2871537"/>
          </a:xfrm>
        </p:spPr>
        <p:txBody>
          <a:bodyPr>
            <a:normAutofit/>
          </a:bodyPr>
          <a:lstStyle/>
          <a:p>
            <a:r>
              <a:rPr lang="fr-FR" dirty="0"/>
              <a:t>Comportement autour du treuil</a:t>
            </a:r>
          </a:p>
          <a:p>
            <a:pPr marL="285750" indent="-285750">
              <a:buFontTx/>
              <a:buChar char="-"/>
            </a:pPr>
            <a:r>
              <a:rPr lang="fr-FR" dirty="0"/>
              <a:t>Ne pas chahuter ou traîner autour du treuil</a:t>
            </a:r>
          </a:p>
          <a:p>
            <a:pPr marL="285750" indent="-285750">
              <a:buFontTx/>
              <a:buChar char="-"/>
            </a:pPr>
            <a:r>
              <a:rPr lang="fr-FR" dirty="0"/>
              <a:t>Ne pas toucher les câbles</a:t>
            </a:r>
          </a:p>
          <a:p>
            <a:pPr marL="285750" indent="-285750">
              <a:buFontTx/>
              <a:buChar char="-"/>
            </a:pPr>
            <a:r>
              <a:rPr lang="fr-FR" dirty="0"/>
              <a:t>Ne pas déconcentrer le treuillard</a:t>
            </a:r>
          </a:p>
          <a:p>
            <a:pPr marL="285750" indent="-285750">
              <a:buFontTx/>
              <a:buChar char="-"/>
            </a:pPr>
            <a:r>
              <a:rPr lang="fr-FR" dirty="0"/>
              <a:t>Aider à ramener les câbles si besoin</a:t>
            </a:r>
          </a:p>
          <a:p>
            <a:pPr marL="285750" indent="-285750">
              <a:buFontTx/>
              <a:buChar char="-"/>
            </a:pPr>
            <a:r>
              <a:rPr lang="fr-FR" dirty="0"/>
              <a:t>Seul le treuillard manipule le poste de commande</a:t>
            </a:r>
          </a:p>
          <a:p>
            <a:pPr marL="285750" indent="-285750">
              <a:buFontTx/>
              <a:buChar char="-"/>
            </a:pPr>
            <a:r>
              <a:rPr lang="fr-FR" dirty="0"/>
              <a:t>Deux personnes au treuil maximum</a:t>
            </a:r>
          </a:p>
        </p:txBody>
      </p:sp>
    </p:spTree>
    <p:extLst>
      <p:ext uri="{BB962C8B-B14F-4D97-AF65-F5344CB8AC3E}">
        <p14:creationId xmlns:p14="http://schemas.microsoft.com/office/powerpoint/2010/main" val="3788787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62045-48C0-AF41-930B-2D7A2531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07" y="1143000"/>
            <a:ext cx="5092906" cy="1574808"/>
          </a:xfrm>
        </p:spPr>
        <p:txBody>
          <a:bodyPr/>
          <a:lstStyle/>
          <a:p>
            <a:r>
              <a:rPr lang="fr-FR" dirty="0"/>
              <a:t>Les voitures de piste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958F80-5283-2444-AF7E-E2AC3C9B21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673506" y="2232606"/>
            <a:ext cx="4641669" cy="348125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F356B-3C53-7641-BC9C-876D36624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843463"/>
            <a:ext cx="5091859" cy="2871537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Il faut être efficace et attentif</a:t>
            </a:r>
          </a:p>
          <a:p>
            <a:pPr marL="285750" indent="-285750">
              <a:buFontTx/>
              <a:buChar char="-"/>
            </a:pPr>
            <a:r>
              <a:rPr lang="fr-FR" dirty="0"/>
              <a:t>Si on ne sait pas conduire, on n’y va pas seul</a:t>
            </a:r>
          </a:p>
          <a:p>
            <a:pPr marL="285750" indent="-285750">
              <a:buFontTx/>
              <a:buChar char="-"/>
            </a:pPr>
            <a:r>
              <a:rPr lang="fr-FR" dirty="0"/>
              <a:t>Ne pas oublier le trolley des planeurs plastiques</a:t>
            </a:r>
          </a:p>
          <a:p>
            <a:pPr marL="285750" indent="-285750">
              <a:buFontTx/>
              <a:buChar char="-"/>
            </a:pPr>
            <a:r>
              <a:rPr lang="fr-FR" dirty="0"/>
              <a:t>Rouler à vitesse raisonnable</a:t>
            </a:r>
          </a:p>
          <a:p>
            <a:pPr marL="285750" indent="-285750">
              <a:buFontTx/>
              <a:buChar char="-"/>
            </a:pPr>
            <a:r>
              <a:rPr lang="fr-FR" dirty="0"/>
              <a:t>Ne couper ni la piste, ni les câbles</a:t>
            </a:r>
          </a:p>
        </p:txBody>
      </p:sp>
    </p:spTree>
    <p:extLst>
      <p:ext uri="{BB962C8B-B14F-4D97-AF65-F5344CB8AC3E}">
        <p14:creationId xmlns:p14="http://schemas.microsoft.com/office/powerpoint/2010/main" val="258917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  1" descr="Capture d’écran 2018-05-21 à 11.44.55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5" b="10595"/>
          <a:stretch>
            <a:fillRect/>
          </a:stretch>
        </p:blipFill>
        <p:spPr>
          <a:xfrm>
            <a:off x="1155700" y="1116008"/>
            <a:ext cx="8824913" cy="5741992"/>
          </a:xfrm>
        </p:spPr>
      </p:pic>
      <p:sp>
        <p:nvSpPr>
          <p:cNvPr id="6" name="ZoneTexte 5"/>
          <p:cNvSpPr txBox="1"/>
          <p:nvPr/>
        </p:nvSpPr>
        <p:spPr>
          <a:xfrm>
            <a:off x="1295691" y="0"/>
            <a:ext cx="8684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L’ESPACE AERIEN AUTOUR DE PUIVERT</a:t>
            </a:r>
          </a:p>
        </p:txBody>
      </p:sp>
    </p:spTree>
    <p:extLst>
      <p:ext uri="{BB962C8B-B14F-4D97-AF65-F5344CB8AC3E}">
        <p14:creationId xmlns:p14="http://schemas.microsoft.com/office/powerpoint/2010/main" val="3508011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8"/>
          <p:cNvGrpSpPr>
            <a:grpSpLocks/>
          </p:cNvGrpSpPr>
          <p:nvPr/>
        </p:nvGrpSpPr>
        <p:grpSpPr bwMode="auto">
          <a:xfrm>
            <a:off x="1" y="333375"/>
            <a:ext cx="12452351" cy="6413500"/>
            <a:chOff x="0" y="0"/>
            <a:chExt cx="9289363" cy="6882949"/>
          </a:xfrm>
        </p:grpSpPr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>
              <a:off x="0" y="0"/>
              <a:ext cx="9144202" cy="3934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dirty="0">
                  <a:solidFill>
                    <a:schemeClr val="bg1"/>
                  </a:solidFill>
                </a:rPr>
                <a:t>PPQ PUIVERT</a:t>
              </a:r>
            </a:p>
          </p:txBody>
        </p:sp>
        <p:sp>
          <p:nvSpPr>
            <p:cNvPr id="2054" name="TextBox 4"/>
            <p:cNvSpPr txBox="1">
              <a:spLocks noChangeArrowheads="1"/>
            </p:cNvSpPr>
            <p:nvPr/>
          </p:nvSpPr>
          <p:spPr bwMode="auto">
            <a:xfrm>
              <a:off x="0" y="6489491"/>
              <a:ext cx="9144202" cy="39345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>
                  <a:solidFill>
                    <a:schemeClr val="bg1"/>
                  </a:solidFill>
                </a:rPr>
                <a:t>BRIEFING MATINAL</a:t>
              </a:r>
              <a:endParaRPr lang="fr-FR" sz="1800" dirty="0">
                <a:solidFill>
                  <a:schemeClr val="bg1"/>
                </a:solidFill>
              </a:endParaRPr>
            </a:p>
          </p:txBody>
        </p:sp>
        <p:pic>
          <p:nvPicPr>
            <p:cNvPr id="2055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7982" y="5190246"/>
              <a:ext cx="1661381" cy="129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ctangle 1"/>
          <p:cNvSpPr>
            <a:spLocks noChangeArrowheads="1"/>
          </p:cNvSpPr>
          <p:nvPr/>
        </p:nvSpPr>
        <p:spPr bwMode="auto">
          <a:xfrm>
            <a:off x="3048000" y="3105150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800">
                <a:solidFill>
                  <a:schemeClr val="bg1"/>
                </a:solidFill>
              </a:rPr>
              <a:t>COMITÉ STRATÉGIQUE ÉLARGI DE LA FFVV </a:t>
            </a: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3048000" y="3105150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800">
                <a:solidFill>
                  <a:schemeClr val="bg1"/>
                </a:solidFill>
              </a:rPr>
              <a:t>COMITÉ STRATÉGIQUE ÉLARGI DE LA FFVV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28288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fr-FR" dirty="0">
                <a:solidFill>
                  <a:schemeClr val="bg1"/>
                </a:solidFill>
              </a:rPr>
              <a:t>Stage de remise à niveau instructeur PUIVERT 19 et 20 décembre</a:t>
            </a:r>
          </a:p>
        </p:txBody>
      </p:sp>
      <p:pic>
        <p:nvPicPr>
          <p:cNvPr id="4" name="Image 3" descr="Capture d’écran 2016-02-08 à 15.19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4"/>
            <a:ext cx="3251200" cy="2057400"/>
          </a:xfrm>
          <a:prstGeom prst="rect">
            <a:avLst/>
          </a:prstGeom>
        </p:spPr>
      </p:pic>
      <p:pic>
        <p:nvPicPr>
          <p:cNvPr id="3" name="Image 2" descr="espace aerien Puive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9039" y="-2703004"/>
            <a:ext cx="5400600" cy="12192000"/>
          </a:xfrm>
          <a:prstGeom prst="rect">
            <a:avLst/>
          </a:prstGeom>
          <a:ln>
            <a:solidFill>
              <a:srgbClr val="CCFFCC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9648395" y="3429000"/>
            <a:ext cx="6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195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784299" y="3212976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248128" y="249289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632170" y="3140969"/>
            <a:ext cx="96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195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99989" y="2348880"/>
            <a:ext cx="28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344139" y="1844825"/>
            <a:ext cx="105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65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320469" y="2132856"/>
            <a:ext cx="28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13" name="Étoile à 5 branches 12"/>
          <p:cNvSpPr/>
          <p:nvPr/>
        </p:nvSpPr>
        <p:spPr>
          <a:xfrm>
            <a:off x="9072331" y="2564904"/>
            <a:ext cx="384043" cy="28803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864085" y="134076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4000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423925" y="148478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4000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367808" y="155679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786926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8"/>
          <p:cNvGrpSpPr>
            <a:grpSpLocks/>
          </p:cNvGrpSpPr>
          <p:nvPr/>
        </p:nvGrpSpPr>
        <p:grpSpPr bwMode="auto">
          <a:xfrm>
            <a:off x="1" y="333375"/>
            <a:ext cx="12452351" cy="6413500"/>
            <a:chOff x="0" y="0"/>
            <a:chExt cx="9289363" cy="6882949"/>
          </a:xfrm>
        </p:grpSpPr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>
              <a:off x="0" y="0"/>
              <a:ext cx="9144202" cy="3934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dirty="0">
                  <a:solidFill>
                    <a:schemeClr val="bg1"/>
                  </a:solidFill>
                </a:rPr>
                <a:t>PPQ PUIVERT</a:t>
              </a:r>
            </a:p>
          </p:txBody>
        </p:sp>
        <p:sp>
          <p:nvSpPr>
            <p:cNvPr id="2054" name="TextBox 4"/>
            <p:cNvSpPr txBox="1">
              <a:spLocks noChangeArrowheads="1"/>
            </p:cNvSpPr>
            <p:nvPr/>
          </p:nvSpPr>
          <p:spPr bwMode="auto">
            <a:xfrm>
              <a:off x="0" y="6489491"/>
              <a:ext cx="9144202" cy="39345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>
                  <a:solidFill>
                    <a:schemeClr val="bg1"/>
                  </a:solidFill>
                </a:rPr>
                <a:t>BRIEFING MATINAL</a:t>
              </a:r>
              <a:endParaRPr lang="fr-FR" sz="1800" dirty="0">
                <a:solidFill>
                  <a:schemeClr val="bg1"/>
                </a:solidFill>
              </a:endParaRPr>
            </a:p>
          </p:txBody>
        </p:sp>
        <p:pic>
          <p:nvPicPr>
            <p:cNvPr id="2055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7982" y="5190246"/>
              <a:ext cx="1661381" cy="129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ctangle 1"/>
          <p:cNvSpPr>
            <a:spLocks noChangeArrowheads="1"/>
          </p:cNvSpPr>
          <p:nvPr/>
        </p:nvSpPr>
        <p:spPr bwMode="auto">
          <a:xfrm>
            <a:off x="3048000" y="3105150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800">
                <a:solidFill>
                  <a:schemeClr val="bg1"/>
                </a:solidFill>
              </a:rPr>
              <a:t>COMITÉ STRATÉGIQUE ÉLARGI DE LA FFVV </a:t>
            </a: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3048000" y="3105150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800">
                <a:solidFill>
                  <a:schemeClr val="bg1"/>
                </a:solidFill>
              </a:rPr>
              <a:t>COMITÉ STRATÉGIQUE ÉLARGI DE LA FFVV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28288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fr-FR" dirty="0">
                <a:solidFill>
                  <a:schemeClr val="bg1"/>
                </a:solidFill>
              </a:rPr>
              <a:t>Stage de remise à niveau instructeur PUIVERT 19 et 20 décembre</a:t>
            </a:r>
          </a:p>
        </p:txBody>
      </p:sp>
      <p:pic>
        <p:nvPicPr>
          <p:cNvPr id="4" name="Image 3" descr="Capture d’écran 2016-02-08 à 15.19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4"/>
            <a:ext cx="3251200" cy="2057400"/>
          </a:xfrm>
          <a:prstGeom prst="rect">
            <a:avLst/>
          </a:prstGeom>
        </p:spPr>
      </p:pic>
      <p:pic>
        <p:nvPicPr>
          <p:cNvPr id="3" name="Image 2" descr="espace aerien nord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5402" y="-1106994"/>
            <a:ext cx="5544617" cy="9144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11691" y="2780929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65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71798" y="2924945"/>
            <a:ext cx="6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4000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039883" y="342900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3000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576053" y="371703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SFC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695733" y="5661249"/>
            <a:ext cx="153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65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215680" y="90872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792094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71BCE-8D08-F542-A15F-1A8CB7CA9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3024351"/>
            <a:ext cx="10357107" cy="3329581"/>
          </a:xfrm>
        </p:spPr>
        <p:txBody>
          <a:bodyPr/>
          <a:lstStyle/>
          <a:p>
            <a:r>
              <a:rPr lang="fr-FR" sz="6000" dirty="0"/>
              <a:t>Nos planeurs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468FB-0053-8147-8198-5F674BC1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931" y="876717"/>
            <a:ext cx="7669152" cy="42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5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E19B-B0F8-8A40-AE43-31F69275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563526"/>
            <a:ext cx="8825657" cy="566738"/>
          </a:xfrm>
        </p:spPr>
        <p:txBody>
          <a:bodyPr/>
          <a:lstStyle/>
          <a:p>
            <a:r>
              <a:rPr lang="fr-FR" dirty="0"/>
              <a:t>ASK 13 (F-CEGA, F-CPQA)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D82C292-48F0-9049-ABC2-25B1C052B1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294" b="1329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8C9F3-BCF4-D840-9050-050538804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130264"/>
            <a:ext cx="8825656" cy="172773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Envergure :			16 m</a:t>
            </a:r>
          </a:p>
          <a:p>
            <a:r>
              <a:rPr lang="fr-FR" dirty="0"/>
              <a:t>Surface alaire : 		17,5 m²</a:t>
            </a:r>
          </a:p>
          <a:p>
            <a:r>
              <a:rPr lang="fr-FR" dirty="0"/>
              <a:t>Masse à vide : 		294 kg</a:t>
            </a:r>
          </a:p>
          <a:p>
            <a:r>
              <a:rPr lang="fr-FR" dirty="0"/>
              <a:t>Masse maxi : 			480 kg</a:t>
            </a:r>
          </a:p>
          <a:p>
            <a:r>
              <a:rPr lang="fr-FR" dirty="0"/>
              <a:t>Taux de chute mini : 	0,81 m/s</a:t>
            </a:r>
          </a:p>
          <a:p>
            <a:r>
              <a:rPr lang="fr-FR" dirty="0"/>
              <a:t>Finesse maxi : 		27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476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0C68-CD01-ED48-9A6E-A7F8B026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2F972-8A94-A642-AF57-F546489D9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mise en piste</a:t>
            </a:r>
          </a:p>
          <a:p>
            <a:r>
              <a:rPr lang="fr-FR" dirty="0"/>
              <a:t>Le treuil et le remorqueur</a:t>
            </a:r>
          </a:p>
          <a:p>
            <a:r>
              <a:rPr lang="fr-FR" dirty="0"/>
              <a:t>L’espace aérien</a:t>
            </a:r>
          </a:p>
          <a:p>
            <a:r>
              <a:rPr lang="fr-FR" dirty="0"/>
              <a:t>Nos planeurs</a:t>
            </a:r>
          </a:p>
          <a:p>
            <a:r>
              <a:rPr lang="fr-FR" dirty="0"/>
              <a:t>L’aide en piste</a:t>
            </a:r>
          </a:p>
          <a:p>
            <a:r>
              <a:rPr lang="fr-FR" dirty="0"/>
              <a:t>La radio</a:t>
            </a:r>
          </a:p>
          <a:p>
            <a:r>
              <a:rPr lang="fr-FR" dirty="0"/>
              <a:t>Vivre en communauté</a:t>
            </a:r>
          </a:p>
        </p:txBody>
      </p:sp>
    </p:spTree>
    <p:extLst>
      <p:ext uri="{BB962C8B-B14F-4D97-AF65-F5344CB8AC3E}">
        <p14:creationId xmlns:p14="http://schemas.microsoft.com/office/powerpoint/2010/main" val="1768896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E19B-B0F8-8A40-AE43-31F69275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563526"/>
            <a:ext cx="8825657" cy="566738"/>
          </a:xfrm>
        </p:spPr>
        <p:txBody>
          <a:bodyPr/>
          <a:lstStyle/>
          <a:p>
            <a:r>
              <a:rPr lang="fr-FR" dirty="0"/>
              <a:t>KA 8B (F-CPQB, F-CHME, F-CPQE)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729FD81-FBE0-084E-B4BC-A842AC234A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473" b="2247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8C9F3-BCF4-D840-9050-050538804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130264"/>
            <a:ext cx="8825656" cy="172773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Envergure :			15 m</a:t>
            </a:r>
          </a:p>
          <a:p>
            <a:r>
              <a:rPr lang="fr-FR" dirty="0"/>
              <a:t>Surface alaire : 		14,15 m²</a:t>
            </a:r>
          </a:p>
          <a:p>
            <a:r>
              <a:rPr lang="fr-FR" dirty="0"/>
              <a:t>Masse à vide : 		190 kg</a:t>
            </a:r>
          </a:p>
          <a:p>
            <a:r>
              <a:rPr lang="fr-FR" dirty="0"/>
              <a:t>Masse maxi : 			310 kg</a:t>
            </a:r>
          </a:p>
          <a:p>
            <a:r>
              <a:rPr lang="fr-FR" dirty="0"/>
              <a:t>Taux de chute mini : 	0,64 m/s</a:t>
            </a:r>
          </a:p>
          <a:p>
            <a:r>
              <a:rPr lang="fr-FR" dirty="0"/>
              <a:t>Finesse maxi : 		27</a:t>
            </a:r>
          </a:p>
        </p:txBody>
      </p:sp>
    </p:spTree>
    <p:extLst>
      <p:ext uri="{BB962C8B-B14F-4D97-AF65-F5344CB8AC3E}">
        <p14:creationId xmlns:p14="http://schemas.microsoft.com/office/powerpoint/2010/main" val="1182648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E19B-B0F8-8A40-AE43-31F69275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563526"/>
            <a:ext cx="8825657" cy="566738"/>
          </a:xfrm>
        </p:spPr>
        <p:txBody>
          <a:bodyPr/>
          <a:lstStyle/>
          <a:p>
            <a:r>
              <a:rPr lang="fr-FR" dirty="0"/>
              <a:t>SNC 34 – Alliance (F-CIHM)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4CE91D0-0A3A-3A4A-93E3-5441DAE27E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261" b="926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8C9F3-BCF4-D840-9050-050538804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130264"/>
            <a:ext cx="8825656" cy="172773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Envergure :			15,8 m</a:t>
            </a:r>
          </a:p>
          <a:p>
            <a:r>
              <a:rPr lang="fr-FR" dirty="0"/>
              <a:t>Surface alaire : 		14,8 m²</a:t>
            </a:r>
          </a:p>
          <a:p>
            <a:r>
              <a:rPr lang="fr-FR" dirty="0"/>
              <a:t>Masse à vide : 		320 kg</a:t>
            </a:r>
          </a:p>
          <a:p>
            <a:r>
              <a:rPr lang="fr-FR" dirty="0"/>
              <a:t>Masse maxi : 			540 kg</a:t>
            </a:r>
          </a:p>
          <a:p>
            <a:r>
              <a:rPr lang="fr-FR" dirty="0"/>
              <a:t>Taux de chute mini : 	0,7 m/s</a:t>
            </a:r>
          </a:p>
          <a:p>
            <a:r>
              <a:rPr lang="fr-FR" dirty="0"/>
              <a:t>Finesse maxi : 		34</a:t>
            </a:r>
          </a:p>
        </p:txBody>
      </p:sp>
    </p:spTree>
    <p:extLst>
      <p:ext uri="{BB962C8B-B14F-4D97-AF65-F5344CB8AC3E}">
        <p14:creationId xmlns:p14="http://schemas.microsoft.com/office/powerpoint/2010/main" val="813714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E19B-B0F8-8A40-AE43-31F69275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563526"/>
            <a:ext cx="8825657" cy="566738"/>
          </a:xfrm>
        </p:spPr>
        <p:txBody>
          <a:bodyPr/>
          <a:lstStyle/>
          <a:p>
            <a:r>
              <a:rPr lang="fr-FR" dirty="0"/>
              <a:t>G102 – Astir (F-CEXK)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3F53A07-2B50-E544-BFE0-363C84E8BD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358" b="1335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8C9F3-BCF4-D840-9050-050538804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130264"/>
            <a:ext cx="8825656" cy="172773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Envergure :			15 m</a:t>
            </a:r>
          </a:p>
          <a:p>
            <a:r>
              <a:rPr lang="fr-FR" dirty="0"/>
              <a:t>Surface alaire : 		12,4 m²</a:t>
            </a:r>
          </a:p>
          <a:p>
            <a:r>
              <a:rPr lang="fr-FR" dirty="0"/>
              <a:t>Masse à vide : 		250 kg</a:t>
            </a:r>
          </a:p>
          <a:p>
            <a:r>
              <a:rPr lang="fr-FR" dirty="0"/>
              <a:t>Masse maxi : 			450 kg</a:t>
            </a:r>
          </a:p>
          <a:p>
            <a:r>
              <a:rPr lang="fr-FR" dirty="0"/>
              <a:t>Taux de chute mini : 	0,62 m/s</a:t>
            </a:r>
          </a:p>
          <a:p>
            <a:r>
              <a:rPr lang="fr-FR" dirty="0"/>
              <a:t>Finesse maxi : 		38</a:t>
            </a:r>
          </a:p>
        </p:txBody>
      </p:sp>
    </p:spTree>
    <p:extLst>
      <p:ext uri="{BB962C8B-B14F-4D97-AF65-F5344CB8AC3E}">
        <p14:creationId xmlns:p14="http://schemas.microsoft.com/office/powerpoint/2010/main" val="3281250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E19B-B0F8-8A40-AE43-31F69275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563526"/>
            <a:ext cx="8825657" cy="566738"/>
          </a:xfrm>
        </p:spPr>
        <p:txBody>
          <a:bodyPr/>
          <a:lstStyle/>
          <a:p>
            <a:r>
              <a:rPr lang="fr-FR" dirty="0"/>
              <a:t>C101 – Pégase (F-CGSN, F-CGRV, F-CGFD)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7077A81-71C4-9247-883F-B1ADC66DB3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518" b="2251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8C9F3-BCF4-D840-9050-050538804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130264"/>
            <a:ext cx="8825656" cy="172773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Envergure :			15 m</a:t>
            </a:r>
          </a:p>
          <a:p>
            <a:r>
              <a:rPr lang="fr-FR" dirty="0"/>
              <a:t>Surface alaire : 		10,5 m²</a:t>
            </a:r>
          </a:p>
          <a:p>
            <a:r>
              <a:rPr lang="fr-FR" dirty="0"/>
              <a:t>Masse à vide : 		251 kg</a:t>
            </a:r>
          </a:p>
          <a:p>
            <a:r>
              <a:rPr lang="fr-FR" dirty="0"/>
              <a:t>Masse maxi : 			455 kg</a:t>
            </a:r>
          </a:p>
          <a:p>
            <a:r>
              <a:rPr lang="fr-FR" dirty="0"/>
              <a:t>Taux de chute mini : 	0,6 m/s</a:t>
            </a:r>
          </a:p>
          <a:p>
            <a:r>
              <a:rPr lang="fr-FR" dirty="0"/>
              <a:t>Finesse maxi : 		41</a:t>
            </a:r>
          </a:p>
        </p:txBody>
      </p:sp>
    </p:spTree>
    <p:extLst>
      <p:ext uri="{BB962C8B-B14F-4D97-AF65-F5344CB8AC3E}">
        <p14:creationId xmlns:p14="http://schemas.microsoft.com/office/powerpoint/2010/main" val="102293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E19B-B0F8-8A40-AE43-31F69275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563526"/>
            <a:ext cx="8825657" cy="566738"/>
          </a:xfrm>
        </p:spPr>
        <p:txBody>
          <a:bodyPr/>
          <a:lstStyle/>
          <a:p>
            <a:r>
              <a:rPr lang="fr-FR" dirty="0"/>
              <a:t>Duo Discus (D-5548)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A29A78F-6B15-C447-B4C1-57971EDB68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-593" b="45595"/>
          <a:stretch/>
        </p:blipFill>
        <p:spPr>
          <a:xfrm>
            <a:off x="1154955" y="685800"/>
            <a:ext cx="8825658" cy="364066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8C9F3-BCF4-D840-9050-050538804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130264"/>
            <a:ext cx="8825656" cy="172773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Envergure :			20m</a:t>
            </a:r>
          </a:p>
          <a:p>
            <a:r>
              <a:rPr lang="fr-FR" dirty="0"/>
              <a:t>Surface alaire : 		16,4m²</a:t>
            </a:r>
          </a:p>
          <a:p>
            <a:r>
              <a:rPr lang="fr-FR" dirty="0"/>
              <a:t>Poids à vide : 		410 kg</a:t>
            </a:r>
          </a:p>
          <a:p>
            <a:r>
              <a:rPr lang="fr-FR" dirty="0"/>
              <a:t>Poids maxi : 			700 kg</a:t>
            </a:r>
          </a:p>
          <a:p>
            <a:r>
              <a:rPr lang="fr-FR" dirty="0"/>
              <a:t>Taux de chute mini : 	0,58 m/s</a:t>
            </a:r>
          </a:p>
          <a:p>
            <a:r>
              <a:rPr lang="fr-FR" dirty="0"/>
              <a:t>Finesse max : 		45</a:t>
            </a:r>
          </a:p>
        </p:txBody>
      </p:sp>
    </p:spTree>
    <p:extLst>
      <p:ext uri="{BB962C8B-B14F-4D97-AF65-F5344CB8AC3E}">
        <p14:creationId xmlns:p14="http://schemas.microsoft.com/office/powerpoint/2010/main" val="680807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E19B-B0F8-8A40-AE43-31F69275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563526"/>
            <a:ext cx="8825657" cy="566738"/>
          </a:xfrm>
        </p:spPr>
        <p:txBody>
          <a:bodyPr/>
          <a:lstStyle/>
          <a:p>
            <a:r>
              <a:rPr lang="fr-FR" dirty="0"/>
              <a:t>Janus B (F-CPQC)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242ECB0-B4BF-FC45-8AB6-BFBB56F6FC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085" b="90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8C9F3-BCF4-D840-9050-050538804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130264"/>
            <a:ext cx="8825656" cy="172773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Envergure :			18,20m</a:t>
            </a:r>
          </a:p>
          <a:p>
            <a:r>
              <a:rPr lang="fr-FR" dirty="0"/>
              <a:t>Surface alaire : 		6,60m²</a:t>
            </a:r>
          </a:p>
          <a:p>
            <a:r>
              <a:rPr lang="fr-FR" dirty="0"/>
              <a:t>Poids à vide : 		370 kg</a:t>
            </a:r>
          </a:p>
          <a:p>
            <a:r>
              <a:rPr lang="fr-FR" dirty="0"/>
              <a:t>Poids maxi : 			620 kg</a:t>
            </a:r>
          </a:p>
          <a:p>
            <a:r>
              <a:rPr lang="fr-FR" dirty="0"/>
              <a:t>Taux de chute mini : 	0,60 m/s</a:t>
            </a:r>
          </a:p>
          <a:p>
            <a:r>
              <a:rPr lang="fr-FR" dirty="0"/>
              <a:t>Finesse max : 		40</a:t>
            </a:r>
          </a:p>
        </p:txBody>
      </p:sp>
    </p:spTree>
    <p:extLst>
      <p:ext uri="{BB962C8B-B14F-4D97-AF65-F5344CB8AC3E}">
        <p14:creationId xmlns:p14="http://schemas.microsoft.com/office/powerpoint/2010/main" val="3768135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E19B-B0F8-8A40-AE43-31F69275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563526"/>
            <a:ext cx="8825657" cy="566738"/>
          </a:xfrm>
        </p:spPr>
        <p:txBody>
          <a:bodyPr/>
          <a:lstStyle/>
          <a:p>
            <a:r>
              <a:rPr lang="fr-FR" dirty="0"/>
              <a:t>WA 30 – Bijave (F-CCRN)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11F31A1-CAC1-9C4C-999F-460EC3DB7E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420" b="2242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8C9F3-BCF4-D840-9050-050538804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130264"/>
            <a:ext cx="8825656" cy="172773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Envergure :			16,85m</a:t>
            </a:r>
          </a:p>
          <a:p>
            <a:r>
              <a:rPr lang="fr-FR" dirty="0"/>
              <a:t>Surface alaire : 		19,2m²</a:t>
            </a:r>
          </a:p>
          <a:p>
            <a:r>
              <a:rPr lang="fr-FR" dirty="0"/>
              <a:t>Poids à vide : 		300 kg</a:t>
            </a:r>
          </a:p>
          <a:p>
            <a:r>
              <a:rPr lang="fr-FR" dirty="0"/>
              <a:t>Poids maxi : 			550 kg</a:t>
            </a:r>
          </a:p>
          <a:p>
            <a:r>
              <a:rPr lang="fr-FR" dirty="0"/>
              <a:t>Taux de chute mini : 	0,80 m/s</a:t>
            </a:r>
          </a:p>
          <a:p>
            <a:r>
              <a:rPr lang="fr-FR" dirty="0"/>
              <a:t>Finesse max : 		27</a:t>
            </a:r>
          </a:p>
        </p:txBody>
      </p:sp>
    </p:spTree>
    <p:extLst>
      <p:ext uri="{BB962C8B-B14F-4D97-AF65-F5344CB8AC3E}">
        <p14:creationId xmlns:p14="http://schemas.microsoft.com/office/powerpoint/2010/main" val="1798485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71BCE-8D08-F542-A15F-1A8CB7CA9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3024351"/>
            <a:ext cx="10357107" cy="3329581"/>
          </a:xfrm>
        </p:spPr>
        <p:txBody>
          <a:bodyPr/>
          <a:lstStyle/>
          <a:p>
            <a:r>
              <a:rPr lang="fr-FR" sz="6000" dirty="0"/>
              <a:t>L’aide en piste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468FB-0053-8147-8198-5F674BC1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885" y="876717"/>
            <a:ext cx="6455243" cy="42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65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AE25-0638-DF4E-A3C4-567B42E5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Lors des belles journées, venez tôt et partez tard…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C76CBD-C500-C247-BAD8-184A495A2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3311" y="2757124"/>
            <a:ext cx="4396339" cy="3741738"/>
          </a:xfrm>
        </p:spPr>
        <p:txBody>
          <a:bodyPr/>
          <a:lstStyle/>
          <a:p>
            <a:r>
              <a:rPr lang="fr-FR" dirty="0"/>
              <a:t>Aider le pilote à déplacer sa machine à s’installer</a:t>
            </a:r>
          </a:p>
          <a:p>
            <a:r>
              <a:rPr lang="fr-FR" dirty="0"/>
              <a:t>Aller chercher le câble du remorqueur ou ceux du treuil</a:t>
            </a:r>
          </a:p>
          <a:p>
            <a:r>
              <a:rPr lang="fr-FR" dirty="0"/>
              <a:t>Ramener les planeurs en voiture, tenir l’aile au décollage</a:t>
            </a:r>
          </a:p>
          <a:p>
            <a:r>
              <a:rPr lang="fr-FR" dirty="0"/>
              <a:t>Accueillir les vols d’initiation</a:t>
            </a:r>
          </a:p>
          <a:p>
            <a:r>
              <a:rPr lang="fr-FR" dirty="0"/>
              <a:t>Tenir la planche de vol</a:t>
            </a:r>
          </a:p>
          <a:p>
            <a:endParaRPr lang="fr-F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EE6EA4-9615-7D48-8777-44F73F720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54495" y="2757124"/>
            <a:ext cx="4396339" cy="3741738"/>
          </a:xfrm>
        </p:spPr>
        <p:txBody>
          <a:bodyPr/>
          <a:lstStyle/>
          <a:p>
            <a:r>
              <a:rPr lang="fr-FR" dirty="0"/>
              <a:t>Rester toute l’après-midi sur sa chaise</a:t>
            </a:r>
          </a:p>
          <a:p>
            <a:r>
              <a:rPr lang="fr-FR" dirty="0"/>
              <a:t>Ne pas apporter son aide</a:t>
            </a:r>
          </a:p>
          <a:p>
            <a:r>
              <a:rPr lang="fr-FR" dirty="0"/>
              <a:t>Courir et chahuter</a:t>
            </a:r>
          </a:p>
          <a:p>
            <a:r>
              <a:rPr lang="fr-FR" dirty="0"/>
              <a:t>Utiliser la voiture pour rentrer dans les locaux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E9E74D-604B-9B44-AA7D-51B6FBF9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966" y="1367204"/>
            <a:ext cx="1147396" cy="1147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D0A96D-C2FC-D248-B9B1-B17E726D9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50" y="1365738"/>
            <a:ext cx="1148862" cy="11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32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71BCE-8D08-F542-A15F-1A8CB7CA9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3024351"/>
            <a:ext cx="10357107" cy="3329581"/>
          </a:xfrm>
        </p:spPr>
        <p:txBody>
          <a:bodyPr/>
          <a:lstStyle/>
          <a:p>
            <a:r>
              <a:rPr lang="fr-FR" sz="6000" dirty="0"/>
              <a:t>La radio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468FB-0053-8147-8198-5F674BC1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669" y="1638147"/>
            <a:ext cx="4599676" cy="27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16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71BCE-8D08-F542-A15F-1A8CB7CA9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3024351"/>
            <a:ext cx="8825658" cy="3329581"/>
          </a:xfrm>
        </p:spPr>
        <p:txBody>
          <a:bodyPr/>
          <a:lstStyle/>
          <a:p>
            <a:r>
              <a:rPr lang="fr-FR" dirty="0"/>
              <a:t>La mise en piste</a:t>
            </a:r>
          </a:p>
        </p:txBody>
      </p:sp>
      <p:pic>
        <p:nvPicPr>
          <p:cNvPr id="5" name="Image 1" descr="Image 1">
            <a:extLst>
              <a:ext uri="{FF2B5EF4-FFF2-40B4-BE49-F238E27FC236}">
                <a16:creationId xmlns:a16="http://schemas.microsoft.com/office/drawing/2014/main" id="{1A4AC8D2-E3A7-2449-AB0A-6F480A88B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18253"/>
            <a:ext cx="12192000" cy="32970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3620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07F9C-AEC8-774A-862C-101B24754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691978"/>
            <a:ext cx="8825659" cy="53278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Le treuil de « immat », tu reçois ?</a:t>
            </a:r>
          </a:p>
          <a:p>
            <a:pPr>
              <a:lnSpc>
                <a:spcPct val="150000"/>
              </a:lnSpc>
            </a:pPr>
            <a:r>
              <a:rPr lang="fr-FR" dirty="0"/>
              <a:t>Le treuil, je reçois « 1,2,3,4,5 »</a:t>
            </a:r>
          </a:p>
          <a:p>
            <a:pPr>
              <a:lnSpc>
                <a:spcPct val="150000"/>
              </a:lnSpc>
            </a:pPr>
            <a:r>
              <a:rPr lang="fr-FR" dirty="0"/>
              <a:t>La prochaine treuillée un « type de planeur », « x  » personne(s) à bord</a:t>
            </a:r>
          </a:p>
          <a:p>
            <a:pPr>
              <a:lnSpc>
                <a:spcPct val="150000"/>
              </a:lnSpc>
            </a:pPr>
            <a:r>
              <a:rPr lang="fr-FR" dirty="0"/>
              <a:t>La prochaine treuillée un « type de planeur », « x » personne(s) à bord</a:t>
            </a:r>
          </a:p>
          <a:p>
            <a:pPr>
              <a:lnSpc>
                <a:spcPct val="150000"/>
              </a:lnSpc>
            </a:pPr>
            <a:r>
              <a:rPr lang="fr-FR" dirty="0"/>
              <a:t>Le treuil, tu peux tendre le câble « nord, sud, restant » pour un « x  »</a:t>
            </a:r>
          </a:p>
          <a:p>
            <a:pPr>
              <a:lnSpc>
                <a:spcPct val="150000"/>
              </a:lnSpc>
            </a:pPr>
            <a:r>
              <a:rPr lang="fr-FR" dirty="0"/>
              <a:t>Le treuil, je vais tendre le câble « x » pour un « x », treuillée imminente sur la plateforme de Puivert, silence radio</a:t>
            </a:r>
          </a:p>
          <a:p>
            <a:pPr>
              <a:lnSpc>
                <a:spcPct val="150000"/>
              </a:lnSpc>
            </a:pPr>
            <a:r>
              <a:rPr lang="fr-FR" dirty="0"/>
              <a:t>Tendu </a:t>
            </a:r>
          </a:p>
          <a:p>
            <a:pPr>
              <a:lnSpc>
                <a:spcPct val="150000"/>
              </a:lnSpc>
            </a:pPr>
            <a:r>
              <a:rPr lang="fr-FR" dirty="0"/>
              <a:t>Tendu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1E022-6C55-BA43-908F-7DCC9815A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7" y="1104761"/>
            <a:ext cx="1095860" cy="612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3692CB-14AB-ED4D-8261-A83F98F68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7" y="2129737"/>
            <a:ext cx="1095860" cy="612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CD2E99-ABCB-0240-ABD6-C6E5CDBF9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7" y="3154713"/>
            <a:ext cx="1095860" cy="612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B7BB3E-B539-B342-9BF9-771078040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4" y="4587256"/>
            <a:ext cx="1095860" cy="612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1DC7FE-598A-5A48-B31A-84E1572F3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4" y="1617213"/>
            <a:ext cx="627588" cy="509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FC9F99-9DA2-964C-BA7C-331A0CA12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4" y="2566818"/>
            <a:ext cx="627588" cy="509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B4029-0417-7748-927A-4ABF169A4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4" y="3766905"/>
            <a:ext cx="627588" cy="509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79E3F-21B5-3846-B5F0-71D70B5BA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4" y="5217298"/>
            <a:ext cx="627588" cy="509916"/>
          </a:xfrm>
          <a:prstGeom prst="rect">
            <a:avLst/>
          </a:prstGeom>
        </p:spPr>
      </p:pic>
      <p:sp>
        <p:nvSpPr>
          <p:cNvPr id="14" name="Title 12">
            <a:extLst>
              <a:ext uri="{FF2B5EF4-FFF2-40B4-BE49-F238E27FC236}">
                <a16:creationId xmlns:a16="http://schemas.microsoft.com/office/drawing/2014/main" id="{9F5244CE-D9F2-CF47-A8E1-E507CE00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971" y="0"/>
            <a:ext cx="6577624" cy="1079673"/>
          </a:xfrm>
        </p:spPr>
        <p:txBody>
          <a:bodyPr/>
          <a:lstStyle/>
          <a:p>
            <a:r>
              <a:rPr lang="fr-FR" sz="4400" dirty="0"/>
              <a:t>Départ au treuil</a:t>
            </a:r>
          </a:p>
        </p:txBody>
      </p:sp>
    </p:spTree>
    <p:extLst>
      <p:ext uri="{BB962C8B-B14F-4D97-AF65-F5344CB8AC3E}">
        <p14:creationId xmlns:p14="http://schemas.microsoft.com/office/powerpoint/2010/main" val="713422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07F9C-AEC8-774A-862C-101B24754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691978"/>
            <a:ext cx="8825659" cy="18091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Le remorqueur fait toute la phraséologie, il vous demandera cependant un essai radio avant le départ.</a:t>
            </a: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9F5244CE-D9F2-CF47-A8E1-E507CE00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971" y="0"/>
            <a:ext cx="6577624" cy="1079673"/>
          </a:xfrm>
        </p:spPr>
        <p:txBody>
          <a:bodyPr/>
          <a:lstStyle/>
          <a:p>
            <a:r>
              <a:rPr lang="fr-FR" sz="4400" dirty="0"/>
              <a:t>Départ au remorqué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118041F-12D4-6145-B5B0-35C716067F30}"/>
              </a:ext>
            </a:extLst>
          </p:cNvPr>
          <p:cNvSpPr txBox="1">
            <a:spLocks/>
          </p:cNvSpPr>
          <p:nvPr/>
        </p:nvSpPr>
        <p:spPr>
          <a:xfrm>
            <a:off x="2278971" y="2653294"/>
            <a:ext cx="6577624" cy="1079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4400" dirty="0"/>
              <a:t>Retour au terrain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DFB3D3E-B02C-B34E-A81D-2A9170B85552}"/>
              </a:ext>
            </a:extLst>
          </p:cNvPr>
          <p:cNvSpPr txBox="1">
            <a:spLocks/>
          </p:cNvSpPr>
          <p:nvPr/>
        </p:nvSpPr>
        <p:spPr>
          <a:xfrm>
            <a:off x="1154953" y="3885108"/>
            <a:ext cx="8825659" cy="180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FR" sz="2400" dirty="0"/>
              <a:t>« xx » en vent arrière pour la piste « xx » à Puivert, le train est « fixe ou sortie, verrouillé »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FR" sz="2400" dirty="0"/>
              <a:t>« xx » en base « xx »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FR" sz="2400" dirty="0"/>
              <a:t>« xxx » en finale « xx »</a:t>
            </a:r>
          </a:p>
        </p:txBody>
      </p:sp>
    </p:spTree>
    <p:extLst>
      <p:ext uri="{BB962C8B-B14F-4D97-AF65-F5344CB8AC3E}">
        <p14:creationId xmlns:p14="http://schemas.microsoft.com/office/powerpoint/2010/main" val="2252559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71BCE-8D08-F542-A15F-1A8CB7CA9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3024351"/>
            <a:ext cx="10357107" cy="3329581"/>
          </a:xfrm>
        </p:spPr>
        <p:txBody>
          <a:bodyPr/>
          <a:lstStyle/>
          <a:p>
            <a:r>
              <a:rPr lang="fr-FR" sz="6000" dirty="0"/>
              <a:t>La vie en communauté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468FB-0053-8147-8198-5F674BC1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990" y="876717"/>
            <a:ext cx="7645034" cy="42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92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B3162-22A3-0844-A0A5-47DF698A3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dortoirs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82080-A2D5-264C-ADED-022F103E191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r-FR" dirty="0"/>
              <a:t>L’heure de décollage dépend de l’heure de réveil</a:t>
            </a:r>
          </a:p>
          <a:p>
            <a:pPr marL="285750" indent="-285750">
              <a:buFontTx/>
              <a:buChar char="-"/>
            </a:pPr>
            <a:r>
              <a:rPr lang="fr-FR" dirty="0"/>
              <a:t>Ils ont été refait il n’y a peu</a:t>
            </a:r>
          </a:p>
          <a:p>
            <a:pPr marL="285750" indent="-285750">
              <a:buFontTx/>
              <a:buChar char="-"/>
            </a:pPr>
            <a:r>
              <a:rPr lang="fr-FR" dirty="0"/>
              <a:t>Il faut faire en sorte de les nettoyer régulièrement</a:t>
            </a:r>
          </a:p>
          <a:p>
            <a:pPr marL="285750" indent="-285750">
              <a:buFontTx/>
              <a:buChar char="-"/>
            </a:pPr>
            <a:r>
              <a:rPr lang="fr-FR" dirty="0"/>
              <a:t>L’idéal est de pas y rester en journée pour aider sur la piste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42D10-A0A3-EE44-9F74-CD15049734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Les sanitaires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847169-FC85-C149-BCAD-BC4D31C55148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r-FR" dirty="0"/>
              <a:t>Ils ont aussi été refaits récemment</a:t>
            </a:r>
          </a:p>
          <a:p>
            <a:pPr marL="285750" indent="-285750">
              <a:buFontTx/>
              <a:buChar char="-"/>
            </a:pPr>
            <a:r>
              <a:rPr lang="fr-FR" dirty="0"/>
              <a:t>Être respectueux des lieux comme si on était chez soi</a:t>
            </a:r>
          </a:p>
          <a:p>
            <a:pPr marL="285750" indent="-285750">
              <a:buFontTx/>
              <a:buChar char="-"/>
            </a:pPr>
            <a:r>
              <a:rPr lang="fr-FR" dirty="0"/>
              <a:t>Les sanitaires sont intensément nettoyés une fois par semaine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B706FA-C787-E74A-B83B-57F8E51EE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La cuisine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2FFBAA-F979-BB41-8EA6-E90EA9C36912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r-FR" dirty="0"/>
              <a:t>La règle est simple : le bénévolat s’applique aussi au repas. On se répartit les tâches !</a:t>
            </a:r>
          </a:p>
          <a:p>
            <a:pPr marL="285750" indent="-285750">
              <a:buFontTx/>
              <a:buChar char="-"/>
            </a:pPr>
            <a:r>
              <a:rPr lang="fr-FR" dirty="0"/>
              <a:t>À midi, on ne traine pas à table car plus on est rapide pour débarrasser et faire la vaisselle, plus on vole</a:t>
            </a:r>
          </a:p>
          <a:p>
            <a:pPr marL="285750" indent="-285750">
              <a:buFontTx/>
              <a:buChar char="-"/>
            </a:pPr>
            <a:r>
              <a:rPr lang="fr-FR" dirty="0"/>
              <a:t>Les jeunes se répartissent les tours de vaisselle sur le stage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143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AB9DD2-53D3-5B4D-A370-3C90FC804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B076C-44C3-FE4B-8771-AFCD73325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455" y="-2022143"/>
            <a:ext cx="8825658" cy="3329581"/>
          </a:xfrm>
        </p:spPr>
        <p:txBody>
          <a:bodyPr/>
          <a:lstStyle/>
          <a:p>
            <a:r>
              <a:rPr lang="fr-FR" dirty="0"/>
              <a:t>Bon vols à tous 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188D8-2768-7C46-9507-E7716D53C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455" y="1307438"/>
            <a:ext cx="8825658" cy="86142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Arthur ZALKIND et Mathieu odinot - 2018</a:t>
            </a:r>
          </a:p>
        </p:txBody>
      </p:sp>
    </p:spTree>
    <p:extLst>
      <p:ext uri="{BB962C8B-B14F-4D97-AF65-F5344CB8AC3E}">
        <p14:creationId xmlns:p14="http://schemas.microsoft.com/office/powerpoint/2010/main" val="73810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72107-0A59-E744-A3A8-FE7E2B67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5526728"/>
            <a:ext cx="8825657" cy="566738"/>
          </a:xfrm>
        </p:spPr>
        <p:txBody>
          <a:bodyPr/>
          <a:lstStyle/>
          <a:p>
            <a:r>
              <a:rPr lang="fr-FR" dirty="0"/>
              <a:t>Aérodrome de Puivert (LFNW) – Piste en herbe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0D6B4C5-48A8-A441-B9BB-A7E9287FED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845"/>
          <a:stretch/>
        </p:blipFill>
        <p:spPr>
          <a:xfrm>
            <a:off x="2759506" y="483252"/>
            <a:ext cx="5512958" cy="4688823"/>
          </a:xfrm>
        </p:spPr>
      </p:pic>
    </p:spTree>
    <p:extLst>
      <p:ext uri="{BB962C8B-B14F-4D97-AF65-F5344CB8AC3E}">
        <p14:creationId xmlns:p14="http://schemas.microsoft.com/office/powerpoint/2010/main" val="1641781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72107-0A59-E744-A3A8-FE7E2B67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5526728"/>
            <a:ext cx="8825657" cy="566738"/>
          </a:xfrm>
        </p:spPr>
        <p:txBody>
          <a:bodyPr/>
          <a:lstStyle/>
          <a:p>
            <a:r>
              <a:rPr lang="fr-FR" dirty="0"/>
              <a:t>Piste balisée : 720 X 100 mètres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09442FB-3AF2-AA40-A679-DDCE27D2A1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762071" y="485774"/>
            <a:ext cx="5611425" cy="467201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182578-8852-D244-841E-5B2063A3B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08" y="685547"/>
            <a:ext cx="648000" cy="648000"/>
          </a:xfrm>
          <a:prstGeom prst="rect">
            <a:avLst/>
          </a:prstGeom>
          <a:scene3d>
            <a:camera prst="orthographicFront">
              <a:rot lat="0" lon="0" rev="2400000"/>
            </a:camera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9539FD-A881-5541-B9B9-99EAA86E7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38" y="1009547"/>
            <a:ext cx="648000" cy="648000"/>
          </a:xfrm>
          <a:prstGeom prst="rect">
            <a:avLst/>
          </a:prstGeom>
          <a:scene3d>
            <a:camera prst="orthographicFront">
              <a:rot lat="0" lon="0" rev="2400000"/>
            </a:camera>
            <a:lightRig rig="threePt" dir="t"/>
          </a:scene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9539FF-FABA-DB46-970B-A547A49A9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00" y="4021272"/>
            <a:ext cx="648000" cy="648000"/>
          </a:xfrm>
          <a:prstGeom prst="rect">
            <a:avLst/>
          </a:prstGeom>
          <a:scene3d>
            <a:camera prst="orthographicFront">
              <a:rot lat="0" lon="0" rev="2400000"/>
            </a:camera>
            <a:lightRig rig="threePt" dir="t"/>
          </a:scene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57AD8-C6D6-5D41-83A2-076BFB5CE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92" y="3687114"/>
            <a:ext cx="648000" cy="648000"/>
          </a:xfrm>
          <a:prstGeom prst="rect">
            <a:avLst/>
          </a:prstGeom>
          <a:scene3d>
            <a:camera prst="orthographicFront">
              <a:rot lat="0" lon="0" rev="2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24151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2E18A3-9C17-4C4A-BDEA-DC5772266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8687" y="547687"/>
            <a:ext cx="5098288" cy="580349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12A5E-1B9D-1340-B1E6-BC9698BD7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157289"/>
            <a:ext cx="3914775" cy="4543424"/>
          </a:xfrm>
        </p:spPr>
        <p:txBody>
          <a:bodyPr>
            <a:noAutofit/>
          </a:bodyPr>
          <a:lstStyle/>
          <a:p>
            <a:r>
              <a:rPr lang="fr-FR" sz="2400" dirty="0"/>
              <a:t>- Attention au fossé dans la zone de stockage des planeurs </a:t>
            </a:r>
          </a:p>
          <a:p>
            <a:r>
              <a:rPr lang="fr-FR" sz="2400" dirty="0"/>
              <a:t>- Seuls les véhicules de piste sont autorisés sur le taxiway et la piste</a:t>
            </a:r>
          </a:p>
          <a:p>
            <a:r>
              <a:rPr lang="fr-FR" sz="2400" dirty="0"/>
              <a:t>- Laisser le taxiway praticable pour la mise en piste des grandes plumes</a:t>
            </a:r>
          </a:p>
          <a:p>
            <a:endParaRPr lang="fr-FR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5BC2D-3EC6-5749-A33C-7AB916EA5E1F}"/>
              </a:ext>
            </a:extLst>
          </p:cNvPr>
          <p:cNvSpPr txBox="1"/>
          <p:nvPr/>
        </p:nvSpPr>
        <p:spPr>
          <a:xfrm rot="18607125">
            <a:off x="8054252" y="2090344"/>
            <a:ext cx="137804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dirty="0"/>
              <a:t>Taxiway</a:t>
            </a:r>
            <a:endParaRPr kumimoji="0" lang="fr-FR" sz="1600" b="0" i="0" u="none" strike="noStrike" cap="none" spc="0" normalizeH="0" baseline="0" dirty="0">
              <a:ln>
                <a:noFill/>
              </a:ln>
              <a:effectLst/>
              <a:uFillTx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3FC5B-4B90-B44B-BB87-90EB8659A92C}"/>
              </a:ext>
            </a:extLst>
          </p:cNvPr>
          <p:cNvSpPr txBox="1"/>
          <p:nvPr/>
        </p:nvSpPr>
        <p:spPr>
          <a:xfrm>
            <a:off x="8708931" y="1278524"/>
            <a:ext cx="137804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dirty="0"/>
              <a:t>Hangars</a:t>
            </a:r>
            <a:endParaRPr kumimoji="0" lang="fr-FR" sz="1600" b="0" i="0" u="none" strike="noStrike" cap="none" spc="0" normalizeH="0" baseline="0" dirty="0">
              <a:ln>
                <a:noFill/>
              </a:ln>
              <a:effectLst/>
              <a:uFillTx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E6275-444A-9344-8EC0-A23A4777AFBA}"/>
              </a:ext>
            </a:extLst>
          </p:cNvPr>
          <p:cNvSpPr txBox="1"/>
          <p:nvPr/>
        </p:nvSpPr>
        <p:spPr>
          <a:xfrm rot="17318257">
            <a:off x="6532449" y="2273324"/>
            <a:ext cx="137804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dirty="0"/>
              <a:t>Club-house</a:t>
            </a:r>
            <a:endParaRPr kumimoji="0" lang="fr-FR" sz="1400" b="0" i="0" u="none" strike="noStrike" cap="none" spc="0" normalizeH="0" baseline="0" dirty="0">
              <a:ln>
                <a:noFill/>
              </a:ln>
              <a:effectLst/>
              <a:uFillTx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B1BFE6-38F2-E94F-BAC2-413F8140883F}"/>
              </a:ext>
            </a:extLst>
          </p:cNvPr>
          <p:cNvSpPr txBox="1"/>
          <p:nvPr/>
        </p:nvSpPr>
        <p:spPr>
          <a:xfrm rot="17700282">
            <a:off x="5818161" y="4067292"/>
            <a:ext cx="226052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dirty="0"/>
              <a:t>Planeurs en attente</a:t>
            </a:r>
            <a:endParaRPr kumimoji="0" lang="fr-FR" sz="1600" b="0" i="0" u="none" strike="noStrike" cap="none" spc="0" normalizeH="0" baseline="0" dirty="0">
              <a:ln>
                <a:noFill/>
              </a:ln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23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6DCEA-E706-0B49-93EF-FD0469494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463" y="2209800"/>
            <a:ext cx="2940050" cy="576262"/>
          </a:xfrm>
        </p:spPr>
        <p:txBody>
          <a:bodyPr/>
          <a:lstStyle/>
          <a:p>
            <a:r>
              <a:rPr lang="fr-FR" sz="2000" dirty="0"/>
              <a:t>Sortie des planeurs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5ECEDE6-71C5-864E-A089-29C7B83F566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2"/>
          <a:srcRect l="-25" t="31682" r="25" b="-642"/>
          <a:stretch/>
        </p:blipFill>
        <p:spPr>
          <a:xfrm>
            <a:off x="3888519" y="4386262"/>
            <a:ext cx="2940050" cy="1524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5E90C2-C5FC-244A-8157-9D07ED7CB70E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52463" y="3100389"/>
            <a:ext cx="2940050" cy="2986086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Équiper les planeurs des batteries et des parachutes</a:t>
            </a:r>
          </a:p>
          <a:p>
            <a:pPr marL="285750" indent="-285750">
              <a:buFontTx/>
              <a:buChar char="-"/>
            </a:pPr>
            <a:r>
              <a:rPr lang="fr-FR" dirty="0"/>
              <a:t>Toujours mettre l’aile haute face au vent</a:t>
            </a:r>
          </a:p>
          <a:p>
            <a:pPr marL="285750" indent="-285750">
              <a:buFontTx/>
              <a:buChar char="-"/>
            </a:pPr>
            <a:r>
              <a:rPr lang="fr-FR" dirty="0"/>
              <a:t>En cas de vent fort, charger le saumon de l’aile basse avec un sac de sable</a:t>
            </a:r>
          </a:p>
          <a:p>
            <a:endParaRPr lang="fr-FR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F2D7A9D-DA3E-604E-980D-4DA2F04064F2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8585" b="8585"/>
          <a:stretch>
            <a:fillRect/>
          </a:stretch>
        </p:blipFill>
        <p:spPr>
          <a:xfrm>
            <a:off x="3888519" y="2497931"/>
            <a:ext cx="2930525" cy="15240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339F70-A27C-8C49-A05B-B7C35857B6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4575" y="2209800"/>
            <a:ext cx="2932113" cy="576262"/>
          </a:xfrm>
        </p:spPr>
        <p:txBody>
          <a:bodyPr/>
          <a:lstStyle/>
          <a:p>
            <a:r>
              <a:rPr lang="fr-FR" sz="2000" dirty="0"/>
              <a:t>Mise en piste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E6D1FD-8423-994E-B68F-C81D57730AD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124575" y="3100389"/>
            <a:ext cx="2935997" cy="2986085"/>
          </a:xfrm>
        </p:spPr>
        <p:txBody>
          <a:bodyPr>
            <a:normAutofit fontScale="92500"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Une personne en bout d’aile dirige le planeur</a:t>
            </a:r>
          </a:p>
          <a:p>
            <a:pPr marL="285750" indent="-285750">
              <a:buFontTx/>
              <a:buChar char="-"/>
            </a:pPr>
            <a:r>
              <a:rPr lang="fr-FR" dirty="0"/>
              <a:t>Attention à la déclivité (aide au bord d’attaque)</a:t>
            </a:r>
          </a:p>
          <a:p>
            <a:pPr marL="285750" indent="-285750">
              <a:buFontTx/>
              <a:buChar char="-"/>
            </a:pPr>
            <a:r>
              <a:rPr lang="fr-FR" dirty="0"/>
              <a:t>Une autre pousse, de préférence au bord d’attaque</a:t>
            </a:r>
          </a:p>
          <a:p>
            <a:pPr marL="285750" indent="-285750">
              <a:buFontTx/>
              <a:buChar char="-"/>
            </a:pPr>
            <a:r>
              <a:rPr lang="fr-FR" dirty="0"/>
              <a:t>La roue principale doit rester sur le goudron à la limite de l’herbe</a:t>
            </a:r>
          </a:p>
          <a:p>
            <a:pPr marL="285750" indent="-285750">
              <a:buFontTx/>
              <a:buChar char="-"/>
            </a:pPr>
            <a:r>
              <a:rPr lang="fr-FR" dirty="0"/>
              <a:t>Veiller à ce que l’aile ne touche pas le grillage qui longe le taxiway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862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1CECB-FB02-4148-ABEF-084CB4708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271611" cy="4195481"/>
          </a:xfrm>
        </p:spPr>
        <p:txBody>
          <a:bodyPr/>
          <a:lstStyle/>
          <a:p>
            <a:r>
              <a:rPr lang="fr-FR" dirty="0"/>
              <a:t>Ne pas circuler entre les planeurs avec les voitures de piste</a:t>
            </a:r>
          </a:p>
          <a:p>
            <a:r>
              <a:rPr lang="fr-FR" dirty="0"/>
              <a:t>Sur la piste, le chef pilote donne les ordres</a:t>
            </a:r>
          </a:p>
          <a:p>
            <a:r>
              <a:rPr lang="fr-FR" dirty="0"/>
              <a:t>En respectant les procédures, on fluidifie les décollages</a:t>
            </a:r>
          </a:p>
          <a:p>
            <a:r>
              <a:rPr lang="fr-FR" dirty="0"/>
              <a:t>Sauf exception, l’atterrissage nécessite un dégagement par la droite</a:t>
            </a:r>
          </a:p>
          <a:p>
            <a:r>
              <a:rPr lang="fr-FR" dirty="0"/>
              <a:t>Une fois sorti du planeur, dégagez le de la piste, mettez l’aile côté piste au sol et restez en attente d’un véhicule.</a:t>
            </a:r>
          </a:p>
        </p:txBody>
      </p:sp>
    </p:spTree>
    <p:extLst>
      <p:ext uri="{BB962C8B-B14F-4D97-AF65-F5344CB8AC3E}">
        <p14:creationId xmlns:p14="http://schemas.microsoft.com/office/powerpoint/2010/main" val="60537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1F39-761A-AE4A-A6A0-2F60A886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02" y="452719"/>
            <a:ext cx="2220181" cy="1400529"/>
          </a:xfrm>
        </p:spPr>
        <p:txBody>
          <a:bodyPr/>
          <a:lstStyle/>
          <a:p>
            <a:r>
              <a:rPr lang="fr-FR" dirty="0"/>
              <a:t>Piste 32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3C6879-7DAB-3E47-83E9-92E98DF569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24398" y="475128"/>
            <a:ext cx="3112592" cy="582314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CCD17EB-017B-7B4E-856D-FC24DA35E8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41777" y="475128"/>
            <a:ext cx="3140569" cy="5823141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704430-6A2E-D848-B2FA-D548E9DAE6C3}"/>
              </a:ext>
            </a:extLst>
          </p:cNvPr>
          <p:cNvSpPr txBox="1">
            <a:spLocks/>
          </p:cNvSpPr>
          <p:nvPr/>
        </p:nvSpPr>
        <p:spPr>
          <a:xfrm>
            <a:off x="9971819" y="5457470"/>
            <a:ext cx="2220181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Piste 14</a:t>
            </a:r>
          </a:p>
        </p:txBody>
      </p:sp>
    </p:spTree>
    <p:extLst>
      <p:ext uri="{BB962C8B-B14F-4D97-AF65-F5344CB8AC3E}">
        <p14:creationId xmlns:p14="http://schemas.microsoft.com/office/powerpoint/2010/main" val="20693726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113</TotalTime>
  <Words>851</Words>
  <Application>Microsoft Macintosh PowerPoint</Application>
  <PresentationFormat>Grand écran</PresentationFormat>
  <Paragraphs>194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ＭＳ Ｐゴシック</vt:lpstr>
      <vt:lpstr>Arial</vt:lpstr>
      <vt:lpstr>Calibri</vt:lpstr>
      <vt:lpstr>Century Gothic</vt:lpstr>
      <vt:lpstr>Wingdings 3</vt:lpstr>
      <vt:lpstr>Ion</vt:lpstr>
      <vt:lpstr>Briefing</vt:lpstr>
      <vt:lpstr>Sommaire</vt:lpstr>
      <vt:lpstr>La mise en piste</vt:lpstr>
      <vt:lpstr>Aérodrome de Puivert (LFNW) – Piste en herbe</vt:lpstr>
      <vt:lpstr>Piste balisée : 720 X 100 mètres</vt:lpstr>
      <vt:lpstr>Présentation PowerPoint</vt:lpstr>
      <vt:lpstr>Présentation PowerPoint</vt:lpstr>
      <vt:lpstr>Présentation PowerPoint</vt:lpstr>
      <vt:lpstr>Piste 32</vt:lpstr>
      <vt:lpstr>Retour des planeurs sur le taxiway</vt:lpstr>
      <vt:lpstr>Le treuil et le remorqueur</vt:lpstr>
      <vt:lpstr>Le remorqueur</vt:lpstr>
      <vt:lpstr>Le treuil</vt:lpstr>
      <vt:lpstr>Les voitures de piste</vt:lpstr>
      <vt:lpstr>Présentation PowerPoint</vt:lpstr>
      <vt:lpstr>Présentation PowerPoint</vt:lpstr>
      <vt:lpstr>Présentation PowerPoint</vt:lpstr>
      <vt:lpstr>Nos planeurs</vt:lpstr>
      <vt:lpstr>ASK 13 (F-CEGA, F-CPQA)</vt:lpstr>
      <vt:lpstr>KA 8B (F-CPQB, F-CHME, F-CPQE)</vt:lpstr>
      <vt:lpstr>SNC 34 – Alliance (F-CIHM)</vt:lpstr>
      <vt:lpstr>G102 – Astir (F-CEXK)</vt:lpstr>
      <vt:lpstr>C101 – Pégase (F-CGSN, F-CGRV, F-CGFD)</vt:lpstr>
      <vt:lpstr>Duo Discus (D-5548)</vt:lpstr>
      <vt:lpstr>Janus B (F-CPQC)</vt:lpstr>
      <vt:lpstr>WA 30 – Bijave (F-CCRN)</vt:lpstr>
      <vt:lpstr>L’aide en piste</vt:lpstr>
      <vt:lpstr>Lors des belles journées, venez tôt et partez tard…</vt:lpstr>
      <vt:lpstr>La radio</vt:lpstr>
      <vt:lpstr>Départ au treuil</vt:lpstr>
      <vt:lpstr>Départ au remorqué</vt:lpstr>
      <vt:lpstr>La vie en communauté</vt:lpstr>
      <vt:lpstr>Présentation PowerPoint</vt:lpstr>
      <vt:lpstr>Bon vols à tous 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Briefing</dc:title>
  <dc:creator>Arthur ZALKIND</dc:creator>
  <cp:lastModifiedBy>Arthur ZALKIND</cp:lastModifiedBy>
  <cp:revision>18</cp:revision>
  <dcterms:created xsi:type="dcterms:W3CDTF">2018-04-08T20:40:32Z</dcterms:created>
  <dcterms:modified xsi:type="dcterms:W3CDTF">2019-01-24T17:44:18Z</dcterms:modified>
</cp:coreProperties>
</file>